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706" autoAdjust="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03D62-910E-4BA3-AB80-294C7FFA881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F0392-7AE3-4444-8DCA-60DD7126CF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Unhappy childhood,</a:t>
            </a:r>
            <a:r>
              <a:rPr lang="en-US" baseline="0" dirty="0" smtClean="0"/>
              <a:t> parents divorced, mother often gone for extended periods, sister schizophrenic</a:t>
            </a:r>
          </a:p>
          <a:p>
            <a:pPr>
              <a:buFontTx/>
              <a:buChar char="-"/>
            </a:pPr>
            <a:r>
              <a:rPr lang="en-US" baseline="0" dirty="0" smtClean="0"/>
              <a:t> lifelong friends w/ Tillich</a:t>
            </a:r>
          </a:p>
          <a:p>
            <a:pPr>
              <a:buFontTx/>
              <a:buChar char="-"/>
            </a:pPr>
            <a:r>
              <a:rPr lang="en-US" dirty="0" smtClean="0"/>
              <a:t>First Ph.D.</a:t>
            </a:r>
            <a:r>
              <a:rPr lang="en-US" baseline="0" dirty="0" smtClean="0"/>
              <a:t> Columbia ever awarded in clinical psychology</a:t>
            </a:r>
          </a:p>
          <a:p>
            <a:pPr>
              <a:buFontTx/>
              <a:buChar char="-"/>
            </a:pPr>
            <a:r>
              <a:rPr lang="en-US" baseline="0" dirty="0" smtClean="0"/>
              <a:t>Existence credited with introducing existential psychology to 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F0392-7AE3-4444-8DCA-60DD7126CFD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 Not</a:t>
            </a:r>
            <a:r>
              <a:rPr lang="en-US" baseline="0" dirty="0" smtClean="0"/>
              <a:t> a lack of anxiety, important shift from traditional understanding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F0392-7AE3-4444-8DCA-60DD7126CFD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Neither bad nor good, includes a degree of will or a drive to fulfill one’s needs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2’s no, 12-16’s no way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Responsible but easily overwhelmed,</a:t>
            </a:r>
            <a:r>
              <a:rPr lang="en-US" baseline="0" dirty="0" smtClean="0"/>
              <a:t> seeks refuge in traditional values and conformity (finding god near death)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Beyond ego and self-actualization, accepts destiny and faces anxiety with courage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F0392-7AE3-4444-8DCA-60DD7126CFD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Undergrad – Cornell College at Mt. Vernon Iowa</a:t>
            </a:r>
          </a:p>
          <a:p>
            <a:r>
              <a:rPr lang="en-US" dirty="0" smtClean="0"/>
              <a:t>Grad – Harvard Graduate Studies of Education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F0392-7AE3-4444-8DCA-60DD7126CFD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Currently determining the implicit and explicit criteria for quality</a:t>
            </a:r>
          </a:p>
          <a:p>
            <a:endParaRPr lang="en-US" dirty="0" smtClean="0"/>
          </a:p>
          <a:p>
            <a:r>
              <a:rPr lang="en-US" dirty="0" smtClean="0"/>
              <a:t>Very much on the frontlines of modern art education,</a:t>
            </a:r>
          </a:p>
          <a:p>
            <a:r>
              <a:rPr lang="en-US" dirty="0" smtClean="0"/>
              <a:t>Defending</a:t>
            </a:r>
            <a:r>
              <a:rPr lang="en-US" baseline="0" dirty="0" smtClean="0"/>
              <a:t> it viability, usefulness, and importance to the education experience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F0392-7AE3-4444-8DCA-60DD7126CFD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F94D-3E79-4A85-B473-A8AE7D16D1EE}" type="datetimeFigureOut">
              <a:rPr lang="en-US" smtClean="0"/>
              <a:pPr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C8484-7B70-4D42-8074-E2FA5C67A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1470025"/>
          </a:xfrm>
        </p:spPr>
        <p:txBody>
          <a:bodyPr/>
          <a:lstStyle/>
          <a:p>
            <a:r>
              <a:rPr lang="en-US" dirty="0" smtClean="0"/>
              <a:t>Rollo May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1909 - 1994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References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Hetland</a:t>
            </a:r>
            <a:r>
              <a:rPr lang="en-US" sz="2000" dirty="0" smtClean="0"/>
              <a:t>, L. &amp; Winner, E. (</a:t>
            </a:r>
            <a:r>
              <a:rPr lang="en-US" sz="2000" dirty="0" smtClean="0"/>
              <a:t>2007, September). Art for our sake: School art classes matter more than ever – but not for the reasons you think. </a:t>
            </a:r>
            <a:r>
              <a:rPr lang="en-US" sz="2000" i="1" dirty="0" smtClean="0"/>
              <a:t>The Boston Globe.</a:t>
            </a:r>
            <a:r>
              <a:rPr lang="en-US" sz="2000" dirty="0" smtClean="0"/>
              <a:t> </a:t>
            </a:r>
            <a:r>
              <a:rPr lang="en-US" sz="2000" dirty="0" smtClean="0"/>
              <a:t>Retrieved from: http://</a:t>
            </a:r>
            <a:r>
              <a:rPr lang="en-US" sz="2000" dirty="0" smtClean="0"/>
              <a:t>www.boston.com/news/globe/ideas</a:t>
            </a:r>
          </a:p>
          <a:p>
            <a:pPr>
              <a:buNone/>
            </a:pPr>
            <a:r>
              <a:rPr lang="en-US" sz="2000" dirty="0" smtClean="0"/>
              <a:t>	/articles/2007/09/02/</a:t>
            </a:r>
            <a:r>
              <a:rPr lang="en-US" sz="2000" dirty="0" err="1" smtClean="0"/>
              <a:t>art_for_our_sake</a:t>
            </a:r>
            <a:r>
              <a:rPr lang="en-US" sz="2000" dirty="0" smtClean="0"/>
              <a:t>/?page=full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Hetland</a:t>
            </a:r>
            <a:r>
              <a:rPr lang="en-US" sz="2000" dirty="0" smtClean="0"/>
              <a:t>, L. &amp; Winner, E. (2008). </a:t>
            </a:r>
            <a:r>
              <a:rPr lang="en-US" sz="2000" i="1" dirty="0" smtClean="0"/>
              <a:t>Continuing the dialogue.</a:t>
            </a:r>
            <a:r>
              <a:rPr lang="en-US" sz="2000" dirty="0" smtClean="0"/>
              <a:t> Retrieved from: http://pzweb.harvard.edu/pis/BurchenalEtAl.pdf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Project Zero. (2010). </a:t>
            </a:r>
            <a:r>
              <a:rPr lang="en-US" sz="2000" i="1" dirty="0" smtClean="0"/>
              <a:t>Lois </a:t>
            </a:r>
            <a:r>
              <a:rPr lang="en-US" sz="2000" i="1" dirty="0" err="1" smtClean="0"/>
              <a:t>Hetland</a:t>
            </a:r>
            <a:r>
              <a:rPr lang="en-US" sz="2000" i="1" dirty="0" smtClean="0"/>
              <a:t> </a:t>
            </a:r>
            <a:r>
              <a:rPr lang="en-US" sz="2000" dirty="0" smtClean="0"/>
              <a:t>[Data file]. Retrieved from: http://pzweb.harvard.edu/pis/LH.htm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/>
              <a:t>1909</a:t>
            </a:r>
            <a:r>
              <a:rPr lang="en-US" sz="2000" dirty="0" smtClean="0"/>
              <a:t>, born the first of six children			         </a:t>
            </a:r>
            <a:r>
              <a:rPr lang="en-US" sz="1400" dirty="0" smtClean="0"/>
              <a:t>(</a:t>
            </a:r>
            <a:r>
              <a:rPr lang="en-US" sz="1400" dirty="0" err="1" smtClean="0"/>
              <a:t>Boeree</a:t>
            </a:r>
            <a:r>
              <a:rPr lang="en-US" sz="1400" dirty="0" smtClean="0"/>
              <a:t>, 2006).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1938</a:t>
            </a:r>
            <a:r>
              <a:rPr lang="en-US" sz="2000" dirty="0" smtClean="0"/>
              <a:t>, receives BD from Union Theological Seminary, where he befriends teacher and renowned theologian Paul Tillich, author of </a:t>
            </a:r>
            <a:r>
              <a:rPr lang="en-US" sz="2000" i="1" dirty="0" smtClean="0"/>
              <a:t>The Courage to Be</a:t>
            </a:r>
          </a:p>
          <a:p>
            <a:pPr>
              <a:buNone/>
            </a:pPr>
            <a:endParaRPr lang="en-US" sz="2000" i="1" dirty="0" smtClean="0"/>
          </a:p>
          <a:p>
            <a:r>
              <a:rPr lang="en-US" sz="2000" b="1" dirty="0" smtClean="0"/>
              <a:t>1949</a:t>
            </a:r>
            <a:r>
              <a:rPr lang="en-US" sz="2000" dirty="0" smtClean="0"/>
              <a:t>, receives Ph.D. from Columbia University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1950</a:t>
            </a:r>
            <a:r>
              <a:rPr lang="en-US" sz="2000" dirty="0" smtClean="0"/>
              <a:t>, first book published </a:t>
            </a:r>
            <a:r>
              <a:rPr lang="en-US" sz="2000" i="1" dirty="0" smtClean="0"/>
              <a:t>The Meaning of Anxiety</a:t>
            </a:r>
          </a:p>
          <a:p>
            <a:pPr>
              <a:buNone/>
            </a:pPr>
            <a:endParaRPr lang="en-US" sz="2000" i="1" dirty="0" smtClean="0"/>
          </a:p>
          <a:p>
            <a:r>
              <a:rPr lang="en-US" sz="2000" b="1" dirty="0" smtClean="0"/>
              <a:t>1956</a:t>
            </a:r>
            <a:r>
              <a:rPr lang="en-US" sz="2000" dirty="0" smtClean="0"/>
              <a:t>, edits </a:t>
            </a:r>
            <a:r>
              <a:rPr lang="en-US" sz="2000" i="1" dirty="0" smtClean="0"/>
              <a:t>Existence</a:t>
            </a:r>
            <a:r>
              <a:rPr lang="en-US" sz="2000" dirty="0"/>
              <a:t> </a:t>
            </a:r>
            <a:r>
              <a:rPr lang="en-US" sz="2000" dirty="0" smtClean="0"/>
              <a:t>with Ernst Angel and Henri Ellenberger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1969</a:t>
            </a:r>
            <a:r>
              <a:rPr lang="en-US" sz="2000" dirty="0" smtClean="0"/>
              <a:t>, </a:t>
            </a:r>
            <a:r>
              <a:rPr lang="en-US" sz="2000" i="1" dirty="0" smtClean="0"/>
              <a:t>Love and Will </a:t>
            </a:r>
            <a:r>
              <a:rPr lang="en-US" sz="2000" dirty="0" smtClean="0"/>
              <a:t>first published</a:t>
            </a:r>
          </a:p>
          <a:p>
            <a:endParaRPr lang="en-US" sz="2000" dirty="0" smtClean="0"/>
          </a:p>
          <a:p>
            <a:endParaRPr lang="en-US" sz="2000" b="1" dirty="0"/>
          </a:p>
          <a:p>
            <a:pPr>
              <a:buNone/>
            </a:pPr>
            <a:r>
              <a:rPr lang="en-US" sz="2000" i="1" dirty="0" smtClean="0"/>
              <a:t>					Freedom is the mother of anxiety.</a:t>
            </a:r>
          </a:p>
          <a:p>
            <a:pPr>
              <a:buNone/>
            </a:pPr>
            <a:r>
              <a:rPr lang="en-US" sz="2000" i="1" dirty="0"/>
              <a:t>	</a:t>
            </a:r>
            <a:r>
              <a:rPr lang="en-US" sz="2000" i="1" dirty="0" smtClean="0"/>
              <a:t>							-</a:t>
            </a:r>
            <a:r>
              <a:rPr lang="en-US" sz="2000" dirty="0" smtClean="0"/>
              <a:t> May</a:t>
            </a:r>
            <a:endParaRPr lang="en-US" sz="2000" i="1" dirty="0"/>
          </a:p>
        </p:txBody>
      </p:sp>
      <p:pic>
        <p:nvPicPr>
          <p:cNvPr id="1027" name="Picture 3" descr="C:\Users\Allen\Desktop\Rollo-M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1" y="4623028"/>
            <a:ext cx="2895600" cy="1932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endParaRPr lang="en-US" sz="2000" b="1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Redefined certain existential terms:			</a:t>
            </a:r>
            <a:r>
              <a:rPr lang="en-US" sz="1400" dirty="0" smtClean="0"/>
              <a:t> (</a:t>
            </a:r>
            <a:r>
              <a:rPr lang="en-US" sz="1400" dirty="0" err="1" smtClean="0"/>
              <a:t>Boeree</a:t>
            </a:r>
            <a:r>
              <a:rPr lang="en-US" sz="1400" dirty="0" smtClean="0"/>
              <a:t>, 2006).</a:t>
            </a:r>
          </a:p>
          <a:p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Destiny  </a:t>
            </a:r>
            <a:r>
              <a:rPr lang="en-US" sz="2000" dirty="0" smtClean="0"/>
              <a:t>the sum of parts one finds one’s self surrounded by, and from which one is tasked with crafting one’s own existence</a:t>
            </a:r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2000" b="1" dirty="0" smtClean="0"/>
              <a:t>Courage  </a:t>
            </a:r>
            <a:r>
              <a:rPr lang="en-US" sz="2000" dirty="0" smtClean="0"/>
              <a:t>an awareness of one’s own anxieties and a willingness to overcome them</a:t>
            </a:r>
            <a:endParaRPr 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May’s Stages of Development:		</a:t>
            </a:r>
            <a:r>
              <a:rPr lang="en-US" sz="1400" dirty="0" smtClean="0"/>
              <a:t> 		             </a:t>
            </a:r>
            <a:r>
              <a:rPr lang="en-US" sz="1400" dirty="0" smtClean="0"/>
              <a:t>(May, 1969).</a:t>
            </a:r>
            <a:endParaRPr lang="en-US" sz="14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r>
              <a:rPr lang="en-US" sz="2000" b="1" dirty="0" smtClean="0"/>
              <a:t>Innocence    </a:t>
            </a:r>
            <a:r>
              <a:rPr lang="en-US" sz="2000" dirty="0" smtClean="0"/>
              <a:t>pre self-conscious, pre-moral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Rebellion    </a:t>
            </a:r>
            <a:r>
              <a:rPr lang="en-US" sz="2000" dirty="0" smtClean="0"/>
              <a:t>a desire for freedom without an understanding of the responsibility that comes with it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Ordinary    </a:t>
            </a:r>
            <a:r>
              <a:rPr lang="en-US" sz="2000" dirty="0" smtClean="0"/>
              <a:t>normal adult ego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Creative    </a:t>
            </a:r>
            <a:r>
              <a:rPr lang="en-US" sz="2000" dirty="0" smtClean="0"/>
              <a:t>existential stage</a:t>
            </a:r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References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Boeree</a:t>
            </a:r>
            <a:r>
              <a:rPr lang="en-US" sz="2000" dirty="0" smtClean="0"/>
              <a:t>, C. G. (2006). </a:t>
            </a:r>
            <a:r>
              <a:rPr lang="en-US" sz="2000" i="1" dirty="0" smtClean="0"/>
              <a:t>Rollo May. </a:t>
            </a:r>
            <a:r>
              <a:rPr lang="en-US" sz="2000" dirty="0" smtClean="0"/>
              <a:t>Retrieved from: http://</a:t>
            </a:r>
            <a:r>
              <a:rPr lang="en-US" sz="2000" dirty="0" smtClean="0"/>
              <a:t>webspace.ship.edu/cgboer/may.html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May, R. (1969). </a:t>
            </a:r>
            <a:r>
              <a:rPr lang="en-US" sz="2000" i="1" dirty="0" smtClean="0"/>
              <a:t>Love and Will. </a:t>
            </a:r>
            <a:r>
              <a:rPr lang="en-US" sz="2000" dirty="0" smtClean="0"/>
              <a:t>New York, NY: W. W. Norton &amp; Company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May, R. </a:t>
            </a:r>
            <a:r>
              <a:rPr lang="en-US" sz="2000" dirty="0" smtClean="0"/>
              <a:t>(</a:t>
            </a:r>
            <a:r>
              <a:rPr lang="en-US" sz="2000" dirty="0" err="1" smtClean="0"/>
              <a:t>n.d</a:t>
            </a:r>
            <a:r>
              <a:rPr lang="en-US" sz="2000" dirty="0" smtClean="0"/>
              <a:t>.). </a:t>
            </a:r>
            <a:r>
              <a:rPr lang="en-US" sz="2000" i="1" dirty="0" smtClean="0"/>
              <a:t>The </a:t>
            </a:r>
            <a:r>
              <a:rPr lang="en-US" sz="2000" i="1" dirty="0" smtClean="0"/>
              <a:t>human dilemma with Rollo May, Ph.D./Interviewer: Dr. Jeffrey </a:t>
            </a:r>
            <a:r>
              <a:rPr lang="en-US" sz="2000" i="1" dirty="0" err="1" smtClean="0"/>
              <a:t>Mislove</a:t>
            </a:r>
            <a:r>
              <a:rPr lang="en-US" sz="2000" i="1" dirty="0" smtClean="0"/>
              <a:t>. </a:t>
            </a:r>
            <a:r>
              <a:rPr lang="en-US" sz="2000" dirty="0" smtClean="0"/>
              <a:t>Thinking Allowed, Conversations on the Leading Edge of Knowledge and Discovery, The Intuition Network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068762"/>
          </a:xfrm>
        </p:spPr>
        <p:txBody>
          <a:bodyPr>
            <a:normAutofit/>
          </a:bodyPr>
          <a:lstStyle/>
          <a:p>
            <a:r>
              <a:rPr lang="en-US" dirty="0" smtClean="0"/>
              <a:t>Lois </a:t>
            </a:r>
            <a:r>
              <a:rPr lang="en-US" dirty="0" err="1" smtClean="0"/>
              <a:t>Hetland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birth: unknown</a:t>
            </a:r>
            <a:b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death: TDB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								</a:t>
            </a:r>
            <a:r>
              <a:rPr lang="en-US" sz="1400" dirty="0" smtClean="0"/>
              <a:t>(Project Zero, 2010)</a:t>
            </a:r>
            <a:endParaRPr lang="en-US" sz="2000" dirty="0" smtClean="0"/>
          </a:p>
          <a:p>
            <a:pPr>
              <a:buNone/>
            </a:pPr>
            <a:endParaRPr lang="en-US" sz="2000" b="1" dirty="0" smtClean="0"/>
          </a:p>
          <a:p>
            <a:r>
              <a:rPr lang="en-US" sz="2000" b="1" dirty="0" smtClean="0"/>
              <a:t>1989 – 1996  </a:t>
            </a:r>
            <a:r>
              <a:rPr lang="en-US" sz="2000" dirty="0" smtClean="0"/>
              <a:t>research contributor on Teaching for Understanding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1997 – 2000  </a:t>
            </a:r>
            <a:r>
              <a:rPr lang="en-US" sz="2000" dirty="0" smtClean="0"/>
              <a:t>worked on the Reviewing Education and the Art Project for Harvard’s Project Zero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currently  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	</a:t>
            </a:r>
            <a:r>
              <a:rPr lang="en-US" sz="2000" dirty="0" smtClean="0"/>
              <a:t>Associate Professor of Art Education at Massachusetts College of Art</a:t>
            </a:r>
          </a:p>
          <a:p>
            <a:pPr>
              <a:buNone/>
            </a:pPr>
            <a:r>
              <a:rPr lang="en-US" sz="2000" b="1" dirty="0" smtClean="0"/>
              <a:t>	</a:t>
            </a:r>
            <a:r>
              <a:rPr lang="en-US" sz="2000" b="1" dirty="0" smtClean="0"/>
              <a:t>	</a:t>
            </a:r>
            <a:r>
              <a:rPr lang="en-US" sz="2000" dirty="0" smtClean="0"/>
              <a:t>Research Associate at Harvard’s Project Zero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Co-Principal Investigator on the Qualities of Quality project funded 		by the Wallace Foundation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	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endParaRPr lang="en-US" sz="2000" i="1" dirty="0" smtClean="0"/>
          </a:p>
          <a:p>
            <a:pPr>
              <a:buNone/>
            </a:pPr>
            <a:endParaRPr lang="en-US" sz="2000" i="1" dirty="0" smtClean="0"/>
          </a:p>
          <a:p>
            <a:pPr>
              <a:buNone/>
            </a:pPr>
            <a:r>
              <a:rPr lang="en-US" sz="2000" i="1" dirty="0" smtClean="0"/>
              <a:t>	</a:t>
            </a:r>
          </a:p>
          <a:p>
            <a:pPr>
              <a:buNone/>
            </a:pPr>
            <a:r>
              <a:rPr lang="en-US" sz="2000" i="1" dirty="0" smtClean="0"/>
              <a:t>	</a:t>
            </a:r>
            <a:r>
              <a:rPr lang="en-US" sz="2000" i="1" dirty="0" smtClean="0"/>
              <a:t>One </a:t>
            </a:r>
            <a:r>
              <a:rPr lang="en-US" sz="2000" i="1" dirty="0" smtClean="0"/>
              <a:t>justification for keeping the arts has </a:t>
            </a:r>
            <a:r>
              <a:rPr lang="en-US" sz="2000" i="1" dirty="0" smtClean="0"/>
              <a:t>now become </a:t>
            </a:r>
            <a:r>
              <a:rPr lang="en-US" sz="2000" i="1" dirty="0" smtClean="0"/>
              <a:t>almost a mantra for parents, arts teachers, and even politicians: arts make you smarter… But that claim turns out to be </a:t>
            </a:r>
            <a:r>
              <a:rPr lang="en-US" sz="2000" i="1" dirty="0" smtClean="0"/>
              <a:t>unfounded.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	</a:t>
            </a:r>
            <a:r>
              <a:rPr lang="en-US" i="1" dirty="0" smtClean="0"/>
              <a:t>				</a:t>
            </a:r>
            <a:r>
              <a:rPr lang="en-US" sz="1800" dirty="0" smtClean="0"/>
              <a:t>(</a:t>
            </a:r>
            <a:r>
              <a:rPr lang="en-US" sz="1800" dirty="0" err="1" smtClean="0"/>
              <a:t>Hetland</a:t>
            </a:r>
            <a:r>
              <a:rPr lang="en-US" sz="1800" dirty="0" smtClean="0"/>
              <a:t> &amp; Winner, 2007)</a:t>
            </a:r>
            <a:endParaRPr lang="en-US" sz="1800" i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/>
              <a:t>Eight major points of emphasis in Art Education</a:t>
            </a:r>
          </a:p>
          <a:p>
            <a:pPr algn="ctr"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Students will learn to: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1.  </a:t>
            </a:r>
            <a:r>
              <a:rPr lang="en-US" sz="2000" dirty="0" smtClean="0"/>
              <a:t>O</a:t>
            </a:r>
            <a:r>
              <a:rPr lang="en-US" sz="2000" dirty="0" smtClean="0"/>
              <a:t>bserve</a:t>
            </a:r>
          </a:p>
          <a:p>
            <a:pPr>
              <a:buNone/>
            </a:pPr>
            <a:r>
              <a:rPr lang="en-US" sz="2000" dirty="0" smtClean="0"/>
              <a:t>		2.  Envision</a:t>
            </a:r>
          </a:p>
          <a:p>
            <a:pPr>
              <a:buNone/>
            </a:pPr>
            <a:r>
              <a:rPr lang="en-US" sz="2000" dirty="0" smtClean="0"/>
              <a:t>		3.  Express</a:t>
            </a:r>
          </a:p>
          <a:p>
            <a:pPr>
              <a:buNone/>
            </a:pPr>
            <a:r>
              <a:rPr lang="en-US" sz="2000" dirty="0" smtClean="0"/>
              <a:t>		4.  Reflect</a:t>
            </a:r>
          </a:p>
          <a:p>
            <a:pPr>
              <a:buNone/>
            </a:pPr>
            <a:r>
              <a:rPr lang="en-US" sz="2000" dirty="0" smtClean="0"/>
              <a:t>		5.  Stretch and explore</a:t>
            </a:r>
          </a:p>
          <a:p>
            <a:pPr>
              <a:buNone/>
            </a:pPr>
            <a:r>
              <a:rPr lang="en-US" sz="2000" dirty="0" smtClean="0"/>
              <a:t>		6.  Engage and persist</a:t>
            </a:r>
          </a:p>
          <a:p>
            <a:pPr>
              <a:buNone/>
            </a:pPr>
            <a:r>
              <a:rPr lang="en-US" sz="2000" dirty="0" smtClean="0"/>
              <a:t>		7.  Develop craft</a:t>
            </a:r>
          </a:p>
          <a:p>
            <a:pPr>
              <a:buNone/>
            </a:pPr>
            <a:r>
              <a:rPr lang="en-US" sz="2000" dirty="0" smtClean="0"/>
              <a:t>		8.  Understand the art world</a:t>
            </a:r>
          </a:p>
          <a:p>
            <a:pPr algn="ctr">
              <a:buNone/>
            </a:pPr>
            <a:r>
              <a:rPr lang="en-US" sz="2000" dirty="0" smtClean="0"/>
              <a:t>					</a:t>
            </a:r>
            <a:r>
              <a:rPr lang="en-US" sz="1400" dirty="0" smtClean="0"/>
              <a:t>		(</a:t>
            </a:r>
            <a:r>
              <a:rPr lang="en-US" sz="1400" dirty="0" err="1" smtClean="0"/>
              <a:t>Hetland</a:t>
            </a:r>
            <a:r>
              <a:rPr lang="en-US" sz="1400" dirty="0" smtClean="0"/>
              <a:t> &amp; Winner, 2010)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316</Words>
  <Application>Microsoft Office PowerPoint</Application>
  <PresentationFormat>On-screen Show (4:3)</PresentationFormat>
  <Paragraphs>103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Rollo May</vt:lpstr>
      <vt:lpstr>Slide 2</vt:lpstr>
      <vt:lpstr>Slide 3</vt:lpstr>
      <vt:lpstr>Slide 4</vt:lpstr>
      <vt:lpstr>References</vt:lpstr>
      <vt:lpstr>Lois Hetland birth: unknown death: TDB</vt:lpstr>
      <vt:lpstr>Slide 7</vt:lpstr>
      <vt:lpstr>Slide 8</vt:lpstr>
      <vt:lpstr>Slide 9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Rollo May</dc:title>
  <dc:creator>Allen</dc:creator>
  <cp:lastModifiedBy>Allen</cp:lastModifiedBy>
  <cp:revision>12</cp:revision>
  <dcterms:created xsi:type="dcterms:W3CDTF">2012-06-29T17:03:55Z</dcterms:created>
  <dcterms:modified xsi:type="dcterms:W3CDTF">2012-06-29T20:15:40Z</dcterms:modified>
</cp:coreProperties>
</file>